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ru-RU" smtClean="0"/>
              <a:t>Образец заголовка</a:t>
            </a:r>
            <a:endParaRPr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29"/>
          <p:cNvSpPr>
            <a:spLocks noGrp="1"/>
          </p:cNvSpPr>
          <p:nvPr>
            <p:ph type="dt" sz="half" idx="10"/>
          </p:nvPr>
        </p:nvSpPr>
        <p:spPr/>
        <p:txBody>
          <a:bodyPr/>
          <a:lstStyle>
            <a:lvl1pPr>
              <a:defRPr/>
            </a:lvl1pPr>
          </a:lstStyle>
          <a:p>
            <a:pPr>
              <a:defRPr/>
            </a:pPr>
            <a:fld id="{AA1CB1B1-EB23-4604-9939-E56FC31EF158}" type="datetimeFigureOut">
              <a:rPr lang="ru-RU"/>
              <a:pPr>
                <a:defRPr/>
              </a:pPr>
              <a:t>12.09.2020</a:t>
            </a:fld>
            <a:endParaRPr lang="ru-RU"/>
          </a:p>
        </p:txBody>
      </p:sp>
      <p:sp>
        <p:nvSpPr>
          <p:cNvPr id="5" name="Нижний колонтитул 18"/>
          <p:cNvSpPr>
            <a:spLocks noGrp="1"/>
          </p:cNvSpPr>
          <p:nvPr>
            <p:ph type="ftr" sz="quarter" idx="11"/>
          </p:nvPr>
        </p:nvSpPr>
        <p:spPr/>
        <p:txBody>
          <a:bodyPr/>
          <a:lstStyle>
            <a:lvl1pPr>
              <a:defRPr/>
            </a:lvl1pPr>
          </a:lstStyle>
          <a:p>
            <a:pPr>
              <a:defRPr/>
            </a:pPr>
            <a:endParaRPr lang="ru-RU"/>
          </a:p>
        </p:txBody>
      </p:sp>
      <p:sp>
        <p:nvSpPr>
          <p:cNvPr id="6" name="Номер слайда 26"/>
          <p:cNvSpPr>
            <a:spLocks noGrp="1"/>
          </p:cNvSpPr>
          <p:nvPr>
            <p:ph type="sldNum" sz="quarter" idx="12"/>
          </p:nvPr>
        </p:nvSpPr>
        <p:spPr/>
        <p:txBody>
          <a:bodyPr/>
          <a:lstStyle>
            <a:lvl1pPr>
              <a:defRPr/>
            </a:lvl1pPr>
          </a:lstStyle>
          <a:p>
            <a:pPr>
              <a:defRPr/>
            </a:pPr>
            <a:fld id="{433EDA15-39CD-42AD-978D-96EA3DD7604A}"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93831BC8-C6BA-408D-BEC5-6E0AE4126453}" type="datetimeFigureOut">
              <a:rPr lang="ru-RU"/>
              <a:pPr>
                <a:defRPr/>
              </a:pPr>
              <a:t>12.09.2020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34F4F00F-58E8-420D-9054-0CDD98035F0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8B3B7B3B-33E5-4165-84C9-721163894949}" type="datetimeFigureOut">
              <a:rPr lang="ru-RU"/>
              <a:pPr>
                <a:defRPr/>
              </a:pPr>
              <a:t>12.09.2020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466DD676-EA62-479B-9DFC-9A151F294C00}"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9"/>
          <p:cNvSpPr>
            <a:spLocks noGrp="1"/>
          </p:cNvSpPr>
          <p:nvPr>
            <p:ph type="dt" sz="half" idx="10"/>
          </p:nvPr>
        </p:nvSpPr>
        <p:spPr/>
        <p:txBody>
          <a:bodyPr/>
          <a:lstStyle>
            <a:lvl1pPr>
              <a:defRPr/>
            </a:lvl1pPr>
          </a:lstStyle>
          <a:p>
            <a:pPr>
              <a:defRPr/>
            </a:pPr>
            <a:fld id="{E0E53DFC-9C01-42A4-9478-D0207586EDAB}" type="datetimeFigureOut">
              <a:rPr lang="ru-RU"/>
              <a:pPr>
                <a:defRPr/>
              </a:pPr>
              <a:t>12.09.2020</a:t>
            </a:fld>
            <a:endParaRPr lang="ru-RU"/>
          </a:p>
        </p:txBody>
      </p:sp>
      <p:sp>
        <p:nvSpPr>
          <p:cNvPr id="5" name="Нижний колонтитул 21"/>
          <p:cNvSpPr>
            <a:spLocks noGrp="1"/>
          </p:cNvSpPr>
          <p:nvPr>
            <p:ph type="ftr" sz="quarter" idx="11"/>
          </p:nvPr>
        </p:nvSpPr>
        <p:spPr/>
        <p:txBody>
          <a:bodyPr/>
          <a:lstStyle>
            <a:lvl1pPr>
              <a:defRPr/>
            </a:lvl1pPr>
          </a:lstStyle>
          <a:p>
            <a:pPr>
              <a:defRPr/>
            </a:pPr>
            <a:endParaRPr lang="ru-RU"/>
          </a:p>
        </p:txBody>
      </p:sp>
      <p:sp>
        <p:nvSpPr>
          <p:cNvPr id="6" name="Номер слайда 17"/>
          <p:cNvSpPr>
            <a:spLocks noGrp="1"/>
          </p:cNvSpPr>
          <p:nvPr>
            <p:ph type="sldNum" sz="quarter" idx="12"/>
          </p:nvPr>
        </p:nvSpPr>
        <p:spPr/>
        <p:txBody>
          <a:bodyPr/>
          <a:lstStyle>
            <a:lvl1pPr>
              <a:defRPr/>
            </a:lvl1pPr>
          </a:lstStyle>
          <a:p>
            <a:pPr>
              <a:defRPr/>
            </a:pPr>
            <a:fld id="{47BCD493-E100-4BC1-91CB-8BC4FD57FA2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2FA02047-830B-4D60-98B7-6736518C1830}" type="datetimeFigureOut">
              <a:rPr lang="ru-RU"/>
              <a:pPr>
                <a:defRPr/>
              </a:pPr>
              <a:t>12.09.2020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8A80C00-91FC-42AD-A8B1-7C4EA0208208}"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253A0958-097E-48C2-8107-07B4A61895D8}" type="datetimeFigureOut">
              <a:rPr lang="ru-RU"/>
              <a:pPr>
                <a:defRPr/>
              </a:pPr>
              <a:t>12.09.2020</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CFF7A88C-EA9A-4FCC-BA8E-0D26A098AAB9}"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9"/>
          <p:cNvSpPr>
            <a:spLocks noGrp="1"/>
          </p:cNvSpPr>
          <p:nvPr>
            <p:ph type="dt" sz="half" idx="10"/>
          </p:nvPr>
        </p:nvSpPr>
        <p:spPr/>
        <p:txBody>
          <a:bodyPr/>
          <a:lstStyle>
            <a:lvl1pPr>
              <a:defRPr/>
            </a:lvl1pPr>
          </a:lstStyle>
          <a:p>
            <a:pPr>
              <a:defRPr/>
            </a:pPr>
            <a:fld id="{B39515CF-C33D-41E4-983D-6655C79F076F}" type="datetimeFigureOut">
              <a:rPr lang="ru-RU"/>
              <a:pPr>
                <a:defRPr/>
              </a:pPr>
              <a:t>12.09.2020</a:t>
            </a:fld>
            <a:endParaRPr lang="ru-RU"/>
          </a:p>
        </p:txBody>
      </p:sp>
      <p:sp>
        <p:nvSpPr>
          <p:cNvPr id="8" name="Нижний колонтитул 21"/>
          <p:cNvSpPr>
            <a:spLocks noGrp="1"/>
          </p:cNvSpPr>
          <p:nvPr>
            <p:ph type="ftr" sz="quarter" idx="11"/>
          </p:nvPr>
        </p:nvSpPr>
        <p:spPr/>
        <p:txBody>
          <a:bodyPr/>
          <a:lstStyle>
            <a:lvl1pPr>
              <a:defRPr/>
            </a:lvl1pPr>
          </a:lstStyle>
          <a:p>
            <a:pPr>
              <a:defRPr/>
            </a:pPr>
            <a:endParaRPr lang="ru-RU"/>
          </a:p>
        </p:txBody>
      </p:sp>
      <p:sp>
        <p:nvSpPr>
          <p:cNvPr id="9" name="Номер слайда 17"/>
          <p:cNvSpPr>
            <a:spLocks noGrp="1"/>
          </p:cNvSpPr>
          <p:nvPr>
            <p:ph type="sldNum" sz="quarter" idx="12"/>
          </p:nvPr>
        </p:nvSpPr>
        <p:spPr/>
        <p:txBody>
          <a:bodyPr/>
          <a:lstStyle>
            <a:lvl1pPr>
              <a:defRPr/>
            </a:lvl1pPr>
          </a:lstStyle>
          <a:p>
            <a:pPr>
              <a:defRPr/>
            </a:pPr>
            <a:fld id="{388BF7EE-ED69-4232-B590-6D220DEF02C6}"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ru-RU" smtClean="0"/>
              <a:t>Образец заголовка</a:t>
            </a:r>
            <a:endParaRPr lang="en-US"/>
          </a:p>
        </p:txBody>
      </p:sp>
      <p:sp>
        <p:nvSpPr>
          <p:cNvPr id="3" name="Дата 9"/>
          <p:cNvSpPr>
            <a:spLocks noGrp="1"/>
          </p:cNvSpPr>
          <p:nvPr>
            <p:ph type="dt" sz="half" idx="10"/>
          </p:nvPr>
        </p:nvSpPr>
        <p:spPr/>
        <p:txBody>
          <a:bodyPr/>
          <a:lstStyle>
            <a:lvl1pPr>
              <a:defRPr/>
            </a:lvl1pPr>
          </a:lstStyle>
          <a:p>
            <a:pPr>
              <a:defRPr/>
            </a:pPr>
            <a:fld id="{EDBD4E48-8C36-4BB1-A6A8-05F08FE64FD0}" type="datetimeFigureOut">
              <a:rPr lang="ru-RU"/>
              <a:pPr>
                <a:defRPr/>
              </a:pPr>
              <a:t>12.09.2020</a:t>
            </a:fld>
            <a:endParaRPr lang="ru-RU"/>
          </a:p>
        </p:txBody>
      </p:sp>
      <p:sp>
        <p:nvSpPr>
          <p:cNvPr id="4" name="Нижний колонтитул 21"/>
          <p:cNvSpPr>
            <a:spLocks noGrp="1"/>
          </p:cNvSpPr>
          <p:nvPr>
            <p:ph type="ftr" sz="quarter" idx="11"/>
          </p:nvPr>
        </p:nvSpPr>
        <p:spPr/>
        <p:txBody>
          <a:bodyPr/>
          <a:lstStyle>
            <a:lvl1pPr>
              <a:defRPr/>
            </a:lvl1pPr>
          </a:lstStyle>
          <a:p>
            <a:pPr>
              <a:defRPr/>
            </a:pPr>
            <a:endParaRPr lang="ru-RU"/>
          </a:p>
        </p:txBody>
      </p:sp>
      <p:sp>
        <p:nvSpPr>
          <p:cNvPr id="5" name="Номер слайда 17"/>
          <p:cNvSpPr>
            <a:spLocks noGrp="1"/>
          </p:cNvSpPr>
          <p:nvPr>
            <p:ph type="sldNum" sz="quarter" idx="12"/>
          </p:nvPr>
        </p:nvSpPr>
        <p:spPr/>
        <p:txBody>
          <a:bodyPr/>
          <a:lstStyle>
            <a:lvl1pPr>
              <a:defRPr/>
            </a:lvl1pPr>
          </a:lstStyle>
          <a:p>
            <a:pPr>
              <a:defRPr/>
            </a:pPr>
            <a:fld id="{28C14F07-6ACE-453D-9CE6-57E23EA2517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9"/>
          <p:cNvSpPr>
            <a:spLocks noGrp="1"/>
          </p:cNvSpPr>
          <p:nvPr>
            <p:ph type="dt" sz="half" idx="10"/>
          </p:nvPr>
        </p:nvSpPr>
        <p:spPr/>
        <p:txBody>
          <a:bodyPr/>
          <a:lstStyle>
            <a:lvl1pPr>
              <a:defRPr/>
            </a:lvl1pPr>
          </a:lstStyle>
          <a:p>
            <a:pPr>
              <a:defRPr/>
            </a:pPr>
            <a:fld id="{D24788BA-6797-4E04-AF9A-7CE6A179FC6E}" type="datetimeFigureOut">
              <a:rPr lang="ru-RU"/>
              <a:pPr>
                <a:defRPr/>
              </a:pPr>
              <a:t>12.09.2020</a:t>
            </a:fld>
            <a:endParaRPr lang="ru-RU"/>
          </a:p>
        </p:txBody>
      </p:sp>
      <p:sp>
        <p:nvSpPr>
          <p:cNvPr id="3" name="Нижний колонтитул 21"/>
          <p:cNvSpPr>
            <a:spLocks noGrp="1"/>
          </p:cNvSpPr>
          <p:nvPr>
            <p:ph type="ftr" sz="quarter" idx="11"/>
          </p:nvPr>
        </p:nvSpPr>
        <p:spPr/>
        <p:txBody>
          <a:bodyPr/>
          <a:lstStyle>
            <a:lvl1pPr>
              <a:defRPr/>
            </a:lvl1pPr>
          </a:lstStyle>
          <a:p>
            <a:pPr>
              <a:defRPr/>
            </a:pPr>
            <a:endParaRPr lang="ru-RU"/>
          </a:p>
        </p:txBody>
      </p:sp>
      <p:sp>
        <p:nvSpPr>
          <p:cNvPr id="4" name="Номер слайда 17"/>
          <p:cNvSpPr>
            <a:spLocks noGrp="1"/>
          </p:cNvSpPr>
          <p:nvPr>
            <p:ph type="sldNum" sz="quarter" idx="12"/>
          </p:nvPr>
        </p:nvSpPr>
        <p:spPr/>
        <p:txBody>
          <a:bodyPr/>
          <a:lstStyle>
            <a:lvl1pPr>
              <a:defRPr/>
            </a:lvl1pPr>
          </a:lstStyle>
          <a:p>
            <a:pPr>
              <a:defRPr/>
            </a:pPr>
            <a:fld id="{D384B9EC-449A-411D-BBE2-9D2B8DFF33AE}"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9"/>
          <p:cNvSpPr>
            <a:spLocks noGrp="1"/>
          </p:cNvSpPr>
          <p:nvPr>
            <p:ph type="dt" sz="half" idx="10"/>
          </p:nvPr>
        </p:nvSpPr>
        <p:spPr/>
        <p:txBody>
          <a:bodyPr/>
          <a:lstStyle>
            <a:lvl1pPr>
              <a:defRPr/>
            </a:lvl1pPr>
          </a:lstStyle>
          <a:p>
            <a:pPr>
              <a:defRPr/>
            </a:pPr>
            <a:fld id="{7AD477C9-F159-4585-8A71-0F286E6CC748}" type="datetimeFigureOut">
              <a:rPr lang="ru-RU"/>
              <a:pPr>
                <a:defRPr/>
              </a:pPr>
              <a:t>12.09.2020</a:t>
            </a:fld>
            <a:endParaRPr lang="ru-RU"/>
          </a:p>
        </p:txBody>
      </p:sp>
      <p:sp>
        <p:nvSpPr>
          <p:cNvPr id="6" name="Нижний колонтитул 21"/>
          <p:cNvSpPr>
            <a:spLocks noGrp="1"/>
          </p:cNvSpPr>
          <p:nvPr>
            <p:ph type="ftr" sz="quarter" idx="11"/>
          </p:nvPr>
        </p:nvSpPr>
        <p:spPr/>
        <p:txBody>
          <a:bodyPr/>
          <a:lstStyle>
            <a:lvl1pPr>
              <a:defRPr/>
            </a:lvl1pPr>
          </a:lstStyle>
          <a:p>
            <a:pPr>
              <a:defRPr/>
            </a:pPr>
            <a:endParaRPr lang="ru-RU"/>
          </a:p>
        </p:txBody>
      </p:sp>
      <p:sp>
        <p:nvSpPr>
          <p:cNvPr id="7" name="Номер слайда 17"/>
          <p:cNvSpPr>
            <a:spLocks noGrp="1"/>
          </p:cNvSpPr>
          <p:nvPr>
            <p:ph type="sldNum" sz="quarter" idx="12"/>
          </p:nvPr>
        </p:nvSpPr>
        <p:spPr/>
        <p:txBody>
          <a:bodyPr/>
          <a:lstStyle>
            <a:lvl1pPr>
              <a:defRPr/>
            </a:lvl1pPr>
          </a:lstStyle>
          <a:p>
            <a:pPr>
              <a:defRPr/>
            </a:pPr>
            <a:fld id="{A5797406-FCA6-448C-80F2-13E5AEA502A5}"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Прямоугольник с одним вырезанным скругленным углом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ый треугольник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Заголовок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ru-RU" smtClean="0"/>
              <a:t>Образец заголовка</a:t>
            </a:r>
            <a:endParaRPr lang="en-US"/>
          </a:p>
        </p:txBody>
      </p:sp>
      <p:sp>
        <p:nvSpPr>
          <p:cNvPr id="4" name="Текст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ru-RU" smtClean="0"/>
              <a:t>Образец текста</a:t>
            </a:r>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9" name="Дата 4"/>
          <p:cNvSpPr>
            <a:spLocks noGrp="1"/>
          </p:cNvSpPr>
          <p:nvPr>
            <p:ph type="dt" sz="half" idx="10"/>
          </p:nvPr>
        </p:nvSpPr>
        <p:spPr/>
        <p:txBody>
          <a:bodyPr/>
          <a:lstStyle>
            <a:lvl1pPr>
              <a:defRPr/>
            </a:lvl1pPr>
          </a:lstStyle>
          <a:p>
            <a:pPr>
              <a:defRPr/>
            </a:pPr>
            <a:fld id="{E93179F1-216B-4313-A82B-3AF21ADCA10E}" type="datetimeFigureOut">
              <a:rPr lang="ru-RU"/>
              <a:pPr>
                <a:defRPr/>
              </a:pPr>
              <a:t>12.09.2020</a:t>
            </a:fld>
            <a:endParaRPr lang="ru-RU"/>
          </a:p>
        </p:txBody>
      </p:sp>
      <p:sp>
        <p:nvSpPr>
          <p:cNvPr id="10" name="Нижний колонтитул 5"/>
          <p:cNvSpPr>
            <a:spLocks noGrp="1"/>
          </p:cNvSpPr>
          <p:nvPr>
            <p:ph type="ftr" sz="quarter" idx="11"/>
          </p:nvPr>
        </p:nvSpPr>
        <p:spPr/>
        <p:txBody>
          <a:bodyPr/>
          <a:lstStyle>
            <a:lvl1pPr>
              <a:defRPr/>
            </a:lvl1pPr>
          </a:lstStyle>
          <a:p>
            <a:pPr>
              <a:defRPr/>
            </a:pPr>
            <a:endParaRPr lang="ru-RU"/>
          </a:p>
        </p:txBody>
      </p:sp>
      <p:sp>
        <p:nvSpPr>
          <p:cNvPr id="11" name="Номер слайда 6"/>
          <p:cNvSpPr>
            <a:spLocks noGrp="1"/>
          </p:cNvSpPr>
          <p:nvPr>
            <p:ph type="sldNum" sz="quarter" idx="12"/>
          </p:nvPr>
        </p:nvSpPr>
        <p:spPr>
          <a:xfrm>
            <a:off x="8077200" y="6356350"/>
            <a:ext cx="609600" cy="365125"/>
          </a:xfrm>
        </p:spPr>
        <p:txBody>
          <a:bodyPr/>
          <a:lstStyle>
            <a:lvl1pPr>
              <a:defRPr/>
            </a:lvl1pPr>
          </a:lstStyle>
          <a:p>
            <a:pPr>
              <a:defRPr/>
            </a:pPr>
            <a:fld id="{ADB68F4A-EB57-4AC2-84F5-A4440E667827}"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Полилиния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Заголовок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ru-RU" smtClean="0"/>
              <a:t>Образец заголовка</a:t>
            </a:r>
            <a:endParaRPr lang="en-US" smtClean="0"/>
          </a:p>
        </p:txBody>
      </p:sp>
      <p:sp>
        <p:nvSpPr>
          <p:cNvPr id="1029" name="Текст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CDF3434D-E37F-4B09-B206-CA437A7AD3C5}" type="datetimeFigureOut">
              <a:rPr lang="ru-RU"/>
              <a:pPr>
                <a:defRPr/>
              </a:pPr>
              <a:t>12.09.2020</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375D2142-7598-479A-BFF5-5BAEA44F45D7}" type="slidenum">
              <a:rPr lang="ru-RU"/>
              <a:pPr>
                <a:defRPr/>
              </a:pPr>
              <a:t>‹#›</a:t>
            </a:fld>
            <a:endParaRPr lang="ru-RU"/>
          </a:p>
        </p:txBody>
      </p:sp>
      <p:grpSp>
        <p:nvGrpSpPr>
          <p:cNvPr id="1033" name="Группа 1"/>
          <p:cNvGrpSpPr>
            <a:grpSpLocks/>
          </p:cNvGrpSpPr>
          <p:nvPr/>
        </p:nvGrpSpPr>
        <p:grpSpPr bwMode="auto">
          <a:xfrm>
            <a:off x="-19050" y="203200"/>
            <a:ext cx="9180513" cy="647700"/>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80" r:id="rId1"/>
    <p:sldLayoutId id="2147483779" r:id="rId2"/>
    <p:sldLayoutId id="2147483781" r:id="rId3"/>
    <p:sldLayoutId id="2147483778" r:id="rId4"/>
    <p:sldLayoutId id="2147483777" r:id="rId5"/>
    <p:sldLayoutId id="2147483776" r:id="rId6"/>
    <p:sldLayoutId id="2147483775" r:id="rId7"/>
    <p:sldLayoutId id="2147483774" r:id="rId8"/>
    <p:sldLayoutId id="2147483782" r:id="rId9"/>
    <p:sldLayoutId id="2147483773" r:id="rId10"/>
    <p:sldLayoutId id="2147483772"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BD17226_"/>
          <p:cNvPicPr>
            <a:picLocks noChangeAspect="1" noChangeArrowheads="1"/>
          </p:cNvPicPr>
          <p:nvPr/>
        </p:nvPicPr>
        <p:blipFill>
          <a:blip r:embed="rId2" cstate="print"/>
          <a:srcRect/>
          <a:stretch>
            <a:fillRect/>
          </a:stretch>
        </p:blipFill>
        <p:spPr bwMode="auto">
          <a:xfrm>
            <a:off x="2286000" y="857250"/>
            <a:ext cx="6858000" cy="6000750"/>
          </a:xfrm>
          <a:prstGeom prst="rect">
            <a:avLst/>
          </a:prstGeom>
          <a:noFill/>
          <a:ln w="9525">
            <a:noFill/>
            <a:miter lim="800000"/>
            <a:headEnd/>
            <a:tailEnd/>
          </a:ln>
        </p:spPr>
      </p:pic>
      <p:sp>
        <p:nvSpPr>
          <p:cNvPr id="6" name="Прямоугольник 5"/>
          <p:cNvSpPr/>
          <p:nvPr/>
        </p:nvSpPr>
        <p:spPr>
          <a:xfrm>
            <a:off x="2987675" y="1773238"/>
            <a:ext cx="4572000" cy="3816350"/>
          </a:xfrm>
          <a:prstGeom prst="rect">
            <a:avLst/>
          </a:prstGeom>
        </p:spPr>
        <p:txBody>
          <a:bodyPr>
            <a:spAutoFit/>
          </a:bodyPr>
          <a:lstStyle/>
          <a:p>
            <a:pPr algn="ctr">
              <a:tabLst>
                <a:tab pos="971550" algn="l"/>
                <a:tab pos="4752975" algn="l"/>
              </a:tabLst>
              <a:defRPr/>
            </a:pPr>
            <a:r>
              <a:rPr lang="kk-KZ" sz="2800" b="1" i="1" dirty="0">
                <a:ln w="11430"/>
                <a:solidFill>
                  <a:srgbClr val="0070C0"/>
                </a:solidFill>
                <a:effectLst>
                  <a:outerShdw blurRad="60007" dist="200025" dir="15000000" sy="30000" kx="-1800000" algn="bl" rotWithShape="0">
                    <a:prstClr val="black">
                      <a:alpha val="32000"/>
                    </a:prstClr>
                  </a:outerShdw>
                </a:effectLst>
                <a:latin typeface="Arial" pitchFamily="34" charset="0"/>
                <a:ea typeface="Times New Roman" pitchFamily="18" charset="0"/>
                <a:cs typeface="Arial" pitchFamily="34" charset="0"/>
              </a:rPr>
              <a:t>КТС туралы декларация</a:t>
            </a:r>
          </a:p>
          <a:p>
            <a:pPr algn="ctr">
              <a:tabLst>
                <a:tab pos="971550" algn="l"/>
                <a:tab pos="4752975" algn="l"/>
              </a:tabLst>
              <a:defRPr/>
            </a:pPr>
            <a:endParaRPr lang="kk-KZ" sz="2000" b="1" dirty="0">
              <a:ln w="11430"/>
              <a:solidFill>
                <a:srgbClr val="FFFF00"/>
              </a:solidFill>
              <a:effectLst>
                <a:outerShdw blurRad="80000" dist="40000" dir="5040000" algn="tl">
                  <a:srgbClr val="000000">
                    <a:alpha val="30000"/>
                  </a:srgbClr>
                </a:outerShdw>
              </a:effectLst>
              <a:latin typeface="Arial" pitchFamily="34" charset="0"/>
              <a:cs typeface="Arial" pitchFamily="34" charset="0"/>
            </a:endParaRPr>
          </a:p>
          <a:p>
            <a:pPr algn="ctr">
              <a:tabLst>
                <a:tab pos="971550" algn="l"/>
                <a:tab pos="4752975" algn="l"/>
              </a:tabLst>
              <a:defRPr/>
            </a:pPr>
            <a:endParaRPr lang="ru-RU" sz="2000" b="1" dirty="0">
              <a:ln w="11430"/>
              <a:solidFill>
                <a:srgbClr val="FFFF00"/>
              </a:solidFill>
              <a:effectLst>
                <a:outerShdw blurRad="80000" dist="40000" dir="5040000" algn="tl">
                  <a:srgbClr val="000000">
                    <a:alpha val="30000"/>
                  </a:srgbClr>
                </a:outerShdw>
              </a:effectLst>
              <a:latin typeface="Arial" pitchFamily="34" charset="0"/>
              <a:cs typeface="Arial" pitchFamily="34" charset="0"/>
            </a:endParaRPr>
          </a:p>
          <a:p>
            <a:pPr algn="just" eaLnBrk="0" hangingPunct="0">
              <a:tabLst>
                <a:tab pos="971550" algn="l"/>
                <a:tab pos="4752975" algn="l"/>
              </a:tabLst>
              <a:defRPr/>
            </a:pPr>
            <a:r>
              <a:rPr lang="kk-KZ" sz="2000" b="1" dirty="0">
                <a:ln w="11430"/>
                <a:solidFill>
                  <a:srgbClr val="FFFF00"/>
                </a:solidFill>
                <a:effectLst>
                  <a:outerShdw blurRad="80000" dist="40000" dir="5040000" algn="tl">
                    <a:srgbClr val="000000">
                      <a:alpha val="30000"/>
                    </a:srgbClr>
                  </a:outerShdw>
                </a:effectLst>
                <a:latin typeface="Arial" pitchFamily="34" charset="0"/>
                <a:ea typeface="Times New Roman" pitchFamily="18" charset="0"/>
                <a:cs typeface="Arial" pitchFamily="34" charset="0"/>
              </a:rPr>
              <a:t>         </a:t>
            </a:r>
            <a:r>
              <a:rPr lang="kk-KZ" b="1" dirty="0">
                <a:ln w="11430"/>
                <a:solidFill>
                  <a:srgbClr val="0070C0"/>
                </a:solidFill>
                <a:effectLst>
                  <a:outerShdw blurRad="80000" dist="40000" dir="5040000" algn="tl">
                    <a:srgbClr val="000000">
                      <a:alpha val="30000"/>
                    </a:srgbClr>
                  </a:outerShdw>
                </a:effectLst>
                <a:latin typeface="Arial" pitchFamily="34" charset="0"/>
                <a:ea typeface="Times New Roman" pitchFamily="18" charset="0"/>
                <a:cs typeface="Arial" pitchFamily="34" charset="0"/>
              </a:rPr>
              <a:t>1. Салық кезеңі және салық декларациясы.Салық қойылымдары </a:t>
            </a:r>
            <a:endParaRPr lang="ru-RU" b="1" dirty="0">
              <a:ln w="11430"/>
              <a:solidFill>
                <a:srgbClr val="0070C0"/>
              </a:solidFill>
              <a:effectLst>
                <a:outerShdw blurRad="80000" dist="40000" dir="5040000" algn="tl">
                  <a:srgbClr val="000000">
                    <a:alpha val="30000"/>
                  </a:srgbClr>
                </a:outerShdw>
              </a:effectLst>
              <a:latin typeface="Arial" pitchFamily="34" charset="0"/>
              <a:cs typeface="Arial" pitchFamily="34" charset="0"/>
            </a:endParaRPr>
          </a:p>
          <a:p>
            <a:pPr algn="just" eaLnBrk="0" hangingPunct="0">
              <a:tabLst>
                <a:tab pos="971550" algn="l"/>
                <a:tab pos="4752975" algn="l"/>
              </a:tabLst>
              <a:defRPr/>
            </a:pPr>
            <a:r>
              <a:rPr lang="kk-KZ" b="1" dirty="0">
                <a:ln w="11430"/>
                <a:solidFill>
                  <a:srgbClr val="0070C0"/>
                </a:solidFill>
                <a:effectLst>
                  <a:outerShdw blurRad="80000" dist="40000" dir="5040000" algn="tl">
                    <a:srgbClr val="000000">
                      <a:alpha val="30000"/>
                    </a:srgbClr>
                  </a:outerShdw>
                </a:effectLst>
                <a:latin typeface="Arial" pitchFamily="34" charset="0"/>
                <a:ea typeface="Times New Roman" pitchFamily="18" charset="0"/>
                <a:cs typeface="Arial" pitchFamily="34" charset="0"/>
              </a:rPr>
              <a:t>         2. Есептік құжаттаманы құрастыру және сақтау</a:t>
            </a:r>
            <a:endParaRPr lang="ru-RU" b="1" dirty="0">
              <a:ln w="11430"/>
              <a:solidFill>
                <a:srgbClr val="0070C0"/>
              </a:solidFill>
              <a:effectLst>
                <a:outerShdw blurRad="80000" dist="40000" dir="5040000" algn="tl">
                  <a:srgbClr val="000000">
                    <a:alpha val="30000"/>
                  </a:srgbClr>
                </a:outerShdw>
              </a:effectLst>
              <a:latin typeface="Arial" pitchFamily="34" charset="0"/>
              <a:cs typeface="Arial" pitchFamily="34" charset="0"/>
            </a:endParaRPr>
          </a:p>
          <a:p>
            <a:pPr algn="just" eaLnBrk="0" hangingPunct="0">
              <a:tabLst>
                <a:tab pos="971550" algn="l"/>
                <a:tab pos="4752975" algn="l"/>
              </a:tabLst>
              <a:defRPr/>
            </a:pPr>
            <a:r>
              <a:rPr lang="kk-KZ" b="1" dirty="0">
                <a:ln w="11430"/>
                <a:solidFill>
                  <a:srgbClr val="0070C0"/>
                </a:solidFill>
                <a:effectLst>
                  <a:outerShdw blurRad="80000" dist="40000" dir="5040000" algn="tl">
                    <a:srgbClr val="000000">
                      <a:alpha val="30000"/>
                    </a:srgbClr>
                  </a:outerShdw>
                </a:effectLst>
                <a:latin typeface="Arial" pitchFamily="34" charset="0"/>
                <a:ea typeface="Times New Roman" pitchFamily="18" charset="0"/>
                <a:cs typeface="Arial" pitchFamily="34" charset="0"/>
              </a:rPr>
              <a:t>         3. Салық және айыппұл санкцияларын төлеу мерзімін ұзарту</a:t>
            </a:r>
            <a:endParaRPr lang="ru-RU" b="1" dirty="0">
              <a:ln w="11430"/>
              <a:solidFill>
                <a:srgbClr val="0070C0"/>
              </a:solidFill>
              <a:effectLst>
                <a:outerShdw blurRad="80000" dist="40000" dir="5040000" algn="tl">
                  <a:srgbClr val="000000">
                    <a:alpha val="30000"/>
                  </a:srgbClr>
                </a:outerShdw>
              </a:effectLst>
              <a:latin typeface="Arial" pitchFamily="34" charset="0"/>
              <a:cs typeface="Arial" pitchFamily="34" charset="0"/>
            </a:endParaRPr>
          </a:p>
          <a:p>
            <a:pPr algn="just" eaLnBrk="0" hangingPunct="0">
              <a:tabLst>
                <a:tab pos="971550" algn="l"/>
                <a:tab pos="4752975" algn="l"/>
              </a:tabLst>
              <a:defRPr/>
            </a:pPr>
            <a:r>
              <a:rPr lang="kk-KZ" b="1" dirty="0">
                <a:ln w="11430"/>
                <a:solidFill>
                  <a:srgbClr val="0070C0"/>
                </a:solidFill>
                <a:effectLst>
                  <a:outerShdw blurRad="80000" dist="40000" dir="5040000" algn="tl">
                    <a:srgbClr val="000000">
                      <a:alpha val="30000"/>
                    </a:srgbClr>
                  </a:outerShdw>
                </a:effectLst>
                <a:latin typeface="Arial" pitchFamily="34" charset="0"/>
                <a:ea typeface="Times New Roman" pitchFamily="18" charset="0"/>
                <a:cs typeface="Arial" pitchFamily="34" charset="0"/>
              </a:rPr>
              <a:t>         4. КТС бойынша аванстық төлемдер</a:t>
            </a:r>
            <a:endParaRPr lang="kk-KZ" b="1" dirty="0">
              <a:ln w="11430"/>
              <a:solidFill>
                <a:srgbClr val="0070C0"/>
              </a:solidFill>
              <a:effectLst>
                <a:outerShdw blurRad="80000" dist="40000" dir="5040000" algn="tl">
                  <a:srgbClr val="000000">
                    <a:alpha val="30000"/>
                  </a:srgbClr>
                </a:outerShd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0" y="120650"/>
            <a:ext cx="9144000" cy="6000750"/>
          </a:xfrm>
          <a:prstGeom prst="rect">
            <a:avLst/>
          </a:prstGeom>
          <a:noFill/>
          <a:ln w="9525">
            <a:noFill/>
            <a:miter lim="800000"/>
            <a:headEnd/>
            <a:tailEnd/>
          </a:ln>
        </p:spPr>
        <p:txBody>
          <a:bodyPr anchor="ctr">
            <a:spAutoFit/>
          </a:bodyPr>
          <a:lstStyle/>
          <a:p>
            <a:pPr indent="457200" algn="just"/>
            <a:r>
              <a:rPr lang="kk-KZ" sz="3200" b="1">
                <a:solidFill>
                  <a:srgbClr val="FFC000"/>
                </a:solidFill>
                <a:latin typeface="Times New Roman" pitchFamily="18" charset="0"/>
                <a:cs typeface="Times New Roman" pitchFamily="18" charset="0"/>
              </a:rPr>
              <a:t>Корпорациялық табыс салығын есептеп шығару тәртібі мен а</a:t>
            </a:r>
            <a:r>
              <a:rPr lang="kk-KZ" sz="3200">
                <a:solidFill>
                  <a:srgbClr val="FFC000"/>
                </a:solidFill>
                <a:latin typeface="Times New Roman" pitchFamily="18" charset="0"/>
                <a:cs typeface="Times New Roman" pitchFamily="18" charset="0"/>
              </a:rPr>
              <a:t>ванстық төлемдер сомасын есептеп шығару </a:t>
            </a:r>
            <a:r>
              <a:rPr lang="kk-KZ" sz="3200" b="1">
                <a:solidFill>
                  <a:srgbClr val="FFC000"/>
                </a:solidFill>
                <a:latin typeface="Times New Roman" pitchFamily="18" charset="0"/>
                <a:cs typeface="Times New Roman" pitchFamily="18" charset="0"/>
              </a:rPr>
              <a:t>оны төлеу мерзімдері</a:t>
            </a:r>
            <a:endParaRPr lang="ru-RU" sz="3200">
              <a:solidFill>
                <a:srgbClr val="FFC000"/>
              </a:solidFill>
              <a:latin typeface="Times New Roman" pitchFamily="18" charset="0"/>
              <a:cs typeface="Times New Roman" pitchFamily="18" charset="0"/>
            </a:endParaRPr>
          </a:p>
          <a:p>
            <a:pPr indent="457200" algn="just" eaLnBrk="0" hangingPunct="0"/>
            <a:r>
              <a:rPr lang="kk-KZ" sz="3200">
                <a:solidFill>
                  <a:srgbClr val="FFC000"/>
                </a:solidFill>
                <a:latin typeface="Times New Roman" pitchFamily="18" charset="0"/>
                <a:cs typeface="Times New Roman" pitchFamily="18" charset="0"/>
              </a:rPr>
              <a:t>Салық төлеушi төлеуге тиiс аванстық төлемдер сомалары салық кезеңi iшiнде тең үлестермен төленедi. </a:t>
            </a:r>
            <a:endParaRPr lang="ru-RU" sz="3200">
              <a:solidFill>
                <a:srgbClr val="FFC000"/>
              </a:solidFill>
              <a:latin typeface="Times New Roman" pitchFamily="18" charset="0"/>
              <a:cs typeface="Times New Roman" pitchFamily="18" charset="0"/>
            </a:endParaRPr>
          </a:p>
          <a:p>
            <a:pPr indent="457200" algn="just" eaLnBrk="0" hangingPunct="0"/>
            <a:r>
              <a:rPr lang="kk-KZ" sz="3200">
                <a:solidFill>
                  <a:srgbClr val="FFC000"/>
                </a:solidFill>
                <a:latin typeface="Times New Roman" pitchFamily="18" charset="0"/>
                <a:cs typeface="Times New Roman" pitchFamily="18" charset="0"/>
              </a:rPr>
              <a:t>Салық төлеушi корпорациялық табыс салығы бойынша декларация тапсырғанға дейiнгi кезең iшiнде төленуге тиiс аванстық төлемдер сомаларының есебiн жасап, есептi салық кезеңiнің 20 қаңтарына дейiн салық төлеушiнiң тiркелген орны бойынша салық органына табыс етедi.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1052513"/>
            <a:ext cx="9144000" cy="3540125"/>
          </a:xfrm>
          <a:prstGeom prst="rect">
            <a:avLst/>
          </a:prstGeom>
          <a:noFill/>
          <a:ln w="9525">
            <a:noFill/>
            <a:miter lim="800000"/>
            <a:headEnd/>
            <a:tailEnd/>
          </a:ln>
        </p:spPr>
        <p:txBody>
          <a:bodyPr anchor="ctr">
            <a:spAutoFit/>
          </a:bodyPr>
          <a:lstStyle/>
          <a:p>
            <a:pPr algn="just">
              <a:tabLst>
                <a:tab pos="971550" algn="l"/>
                <a:tab pos="4752975" algn="l"/>
              </a:tabLst>
            </a:pPr>
            <a:r>
              <a:rPr lang="kk-KZ" sz="1200">
                <a:ea typeface="Times New Roman" pitchFamily="18" charset="0"/>
                <a:cs typeface="Arial" charset="0"/>
              </a:rPr>
              <a:t>         </a:t>
            </a:r>
            <a:r>
              <a:rPr lang="kk-KZ" sz="2800">
                <a:solidFill>
                  <a:srgbClr val="FFC000"/>
                </a:solidFill>
                <a:ea typeface="Times New Roman" pitchFamily="18" charset="0"/>
                <a:cs typeface="Arial" charset="0"/>
              </a:rPr>
              <a:t>Салық кезеңі және салық декларациясы.Формасы мен тәртібі салық комитетімен тағайындалатын, көптеген салықтардың есептелінуі мен төленуі жүзеге асырылатын құжат декларация болып табылады.</a:t>
            </a:r>
            <a:endParaRPr lang="ru-RU" sz="2800">
              <a:solidFill>
                <a:srgbClr val="FFC000"/>
              </a:solidFill>
              <a:ea typeface="Times New Roman" pitchFamily="18" charset="0"/>
              <a:cs typeface="Arial" charset="0"/>
            </a:endParaRPr>
          </a:p>
          <a:p>
            <a:pPr algn="just" eaLnBrk="0" hangingPunct="0">
              <a:tabLst>
                <a:tab pos="971550" algn="l"/>
                <a:tab pos="4752975" algn="l"/>
              </a:tabLst>
            </a:pPr>
            <a:r>
              <a:rPr lang="kk-KZ" sz="2800">
                <a:solidFill>
                  <a:srgbClr val="FFC000"/>
                </a:solidFill>
                <a:ea typeface="Times New Roman" pitchFamily="18" charset="0"/>
                <a:cs typeface="Arial" charset="0"/>
              </a:rPr>
              <a:t>         Декларация негізінде салықты төлеу өзара салық негізінде жүзеге асырылады. Өйткені, салық төлеуші салық салынатын база мен салық сомасының көлемін есептеуді өзі жүзеге асырады</a:t>
            </a:r>
            <a:r>
              <a:rPr lang="kk-KZ" sz="1200">
                <a:ea typeface="Times New Roman" pitchFamily="18" charset="0"/>
                <a:cs typeface="Arial" charset="0"/>
              </a:rPr>
              <a:t>.</a:t>
            </a:r>
            <a:endParaRPr lang="kk-KZ">
              <a:ea typeface="Times New Roman" pitchFamily="18" charset="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79388" y="935038"/>
            <a:ext cx="8713787" cy="5262562"/>
          </a:xfrm>
          <a:prstGeom prst="rect">
            <a:avLst/>
          </a:prstGeom>
          <a:noFill/>
          <a:ln w="9525">
            <a:noFill/>
            <a:miter lim="800000"/>
            <a:headEnd/>
            <a:tailEnd/>
          </a:ln>
        </p:spPr>
        <p:txBody>
          <a:bodyPr anchor="ctr">
            <a:spAutoFit/>
          </a:bodyPr>
          <a:lstStyle/>
          <a:p>
            <a:pPr algn="just">
              <a:tabLst>
                <a:tab pos="971550" algn="l"/>
                <a:tab pos="4752975" algn="l"/>
              </a:tabLst>
            </a:pPr>
            <a:r>
              <a:rPr lang="kk-KZ" sz="2400">
                <a:solidFill>
                  <a:srgbClr val="FFC000"/>
                </a:solidFill>
                <a:ea typeface="Times New Roman" pitchFamily="18" charset="0"/>
                <a:cs typeface="Arial" charset="0"/>
              </a:rPr>
              <a:t>	100-ші форма –«КТС туралы декларация» заңды тұлға мен оның құрылымдық бөлімшемен алынған табысты ресми мәлімдеу үшін арналған. Бұл формада алынған табыстар,жүзеге асырылған шегерімдер, көшірілген шығындар және салық салу мақсатында ұсынылған жеңілдіктер бойынша  алынған есептеулер көрініс табады.</a:t>
            </a:r>
            <a:endParaRPr lang="ru-RU" sz="2400">
              <a:solidFill>
                <a:srgbClr val="FFC000"/>
              </a:solidFill>
              <a:ea typeface="Times New Roman" pitchFamily="18" charset="0"/>
              <a:cs typeface="Arial" charset="0"/>
            </a:endParaRPr>
          </a:p>
          <a:p>
            <a:pPr algn="just" eaLnBrk="0" hangingPunct="0">
              <a:tabLst>
                <a:tab pos="971550" algn="l"/>
                <a:tab pos="4752975" algn="l"/>
              </a:tabLst>
            </a:pPr>
            <a:r>
              <a:rPr lang="kk-KZ" sz="2400">
                <a:solidFill>
                  <a:srgbClr val="FFC000"/>
                </a:solidFill>
                <a:ea typeface="Times New Roman" pitchFamily="18" charset="0"/>
                <a:cs typeface="Arial" charset="0"/>
              </a:rPr>
              <a:t>         100-ші форма декларация мен КТС бойынша салық салумен байланысты обьектілер туралы мәліметті ашу бойынша қосымшадан тұрады.</a:t>
            </a:r>
            <a:endParaRPr lang="ru-RU" sz="2400">
              <a:solidFill>
                <a:srgbClr val="FFC000"/>
              </a:solidFill>
              <a:ea typeface="Times New Roman" pitchFamily="18" charset="0"/>
              <a:cs typeface="Arial" charset="0"/>
            </a:endParaRPr>
          </a:p>
          <a:p>
            <a:pPr algn="just" eaLnBrk="0" hangingPunct="0">
              <a:tabLst>
                <a:tab pos="971550" algn="l"/>
                <a:tab pos="4752975" algn="l"/>
              </a:tabLst>
            </a:pPr>
            <a:r>
              <a:rPr lang="kk-KZ" sz="2400">
                <a:solidFill>
                  <a:srgbClr val="FFC000"/>
                </a:solidFill>
                <a:ea typeface="Times New Roman" pitchFamily="18" charset="0"/>
                <a:cs typeface="Arial" charset="0"/>
              </a:rPr>
              <a:t>         100-ші форма бойынша декларацияны меншік формасы, қызмет түрі мен заңды тұлғалардың салық жылында салық салынатын табыстың бар немесе жоқ болуына қарамастан салықтық тіркеу орны бойынша барлық заңды тұлғалар тапсырады.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260350"/>
            <a:ext cx="9144000" cy="6370638"/>
          </a:xfrm>
          <a:prstGeom prst="rect">
            <a:avLst/>
          </a:prstGeom>
          <a:noFill/>
          <a:ln w="9525">
            <a:noFill/>
            <a:miter lim="800000"/>
            <a:headEnd/>
            <a:tailEnd/>
          </a:ln>
        </p:spPr>
        <p:txBody>
          <a:bodyPr anchor="ctr">
            <a:spAutoFit/>
          </a:bodyPr>
          <a:lstStyle/>
          <a:p>
            <a:pPr indent="342900" algn="ctr">
              <a:tabLst>
                <a:tab pos="457200" algn="l"/>
                <a:tab pos="685800" algn="l"/>
              </a:tabLst>
            </a:pPr>
            <a:r>
              <a:rPr lang="kk-KZ" sz="2800" b="1">
                <a:solidFill>
                  <a:srgbClr val="FFC000"/>
                </a:solidFill>
                <a:ea typeface="Times New Roman" pitchFamily="18" charset="0"/>
                <a:cs typeface="Arial" charset="0"/>
              </a:rPr>
              <a:t>Салық ставкалары:</a:t>
            </a:r>
            <a:endParaRPr lang="ru-RU" sz="2800">
              <a:solidFill>
                <a:srgbClr val="FFC000"/>
              </a:solidFill>
              <a:ea typeface="Times New Roman" pitchFamily="18" charset="0"/>
              <a:cs typeface="Arial" charset="0"/>
            </a:endParaRPr>
          </a:p>
          <a:p>
            <a:pPr indent="342900" algn="just" eaLnBrk="0" hangingPunct="0">
              <a:tabLst>
                <a:tab pos="457200" algn="l"/>
                <a:tab pos="685800" algn="l"/>
              </a:tabLst>
            </a:pPr>
            <a:r>
              <a:rPr lang="kk-KZ" sz="2400">
                <a:solidFill>
                  <a:srgbClr val="FFC000"/>
                </a:solidFill>
                <a:ea typeface="Times New Roman" pitchFamily="18" charset="0"/>
                <a:cs typeface="Arial" charset="0"/>
              </a:rPr>
              <a:t>Корпоративті табыс салығы үшін салық кезеңі болып күнтізбелік жыл саналады.</a:t>
            </a:r>
            <a:endParaRPr lang="ru-RU" sz="2400">
              <a:solidFill>
                <a:srgbClr val="FFC000"/>
              </a:solidFill>
              <a:ea typeface="Times New Roman" pitchFamily="18" charset="0"/>
              <a:cs typeface="Arial" charset="0"/>
            </a:endParaRPr>
          </a:p>
          <a:p>
            <a:pPr indent="342900" algn="just" eaLnBrk="0" hangingPunct="0">
              <a:tabLst>
                <a:tab pos="457200" algn="l"/>
                <a:tab pos="685800" algn="l"/>
              </a:tabLst>
            </a:pPr>
            <a:r>
              <a:rPr lang="kk-KZ" sz="2400">
                <a:solidFill>
                  <a:srgbClr val="FFC000"/>
                </a:solidFill>
                <a:ea typeface="Times New Roman" pitchFamily="18" charset="0"/>
                <a:cs typeface="Arial" charset="0"/>
              </a:rPr>
              <a:t> Корпоративті табыс салығы 147 -баптың 1-пунктінде бекітілген ставкаларды қолдану арқылы  есептеледі.</a:t>
            </a:r>
            <a:endParaRPr lang="ru-RU" sz="2400">
              <a:solidFill>
                <a:srgbClr val="FFC000"/>
              </a:solidFill>
              <a:ea typeface="Times New Roman" pitchFamily="18" charset="0"/>
              <a:cs typeface="Arial" charset="0"/>
            </a:endParaRPr>
          </a:p>
          <a:p>
            <a:pPr indent="342900" algn="just" eaLnBrk="0" hangingPunct="0">
              <a:buFontTx/>
              <a:buChar char="•"/>
              <a:tabLst>
                <a:tab pos="457200" algn="l"/>
                <a:tab pos="685800" algn="l"/>
              </a:tabLst>
            </a:pPr>
            <a:r>
              <a:rPr lang="kk-KZ" sz="2400">
                <a:solidFill>
                  <a:srgbClr val="FFC000"/>
                </a:solidFill>
                <a:ea typeface="Times New Roman" pitchFamily="18" charset="0"/>
                <a:cs typeface="Arial" charset="0"/>
              </a:rPr>
              <a:t>Салық төлеушінің салық салынатын табысына 20 пайыздық ставкамен салық салынады.</a:t>
            </a:r>
            <a:endParaRPr lang="ru-RU" sz="2400">
              <a:solidFill>
                <a:srgbClr val="FFC000"/>
              </a:solidFill>
              <a:ea typeface="Times New Roman" pitchFamily="18" charset="0"/>
              <a:cs typeface="Arial" charset="0"/>
            </a:endParaRPr>
          </a:p>
          <a:p>
            <a:pPr indent="342900" algn="just" eaLnBrk="0" hangingPunct="0">
              <a:buFontTx/>
              <a:buChar char="•"/>
              <a:tabLst>
                <a:tab pos="457200" algn="l"/>
                <a:tab pos="685800" algn="l"/>
              </a:tabLst>
            </a:pPr>
            <a:r>
              <a:rPr lang="kk-KZ" sz="2400">
                <a:solidFill>
                  <a:srgbClr val="FFC000"/>
                </a:solidFill>
                <a:ea typeface="Times New Roman" pitchFamily="18" charset="0"/>
                <a:cs typeface="Arial" charset="0"/>
              </a:rPr>
              <a:t>Негізгі өндірісі жер болып табылатын салық төлеушінің салық салынатын табысына 10 пайыздық ставкамен салық салынады.</a:t>
            </a:r>
            <a:endParaRPr lang="ru-RU" sz="2400">
              <a:solidFill>
                <a:srgbClr val="FFC000"/>
              </a:solidFill>
              <a:ea typeface="Times New Roman" pitchFamily="18" charset="0"/>
              <a:cs typeface="Arial" charset="0"/>
            </a:endParaRPr>
          </a:p>
          <a:p>
            <a:pPr indent="342900" algn="just" eaLnBrk="0" hangingPunct="0">
              <a:buFontTx/>
              <a:buChar char="•"/>
              <a:tabLst>
                <a:tab pos="457200" algn="l"/>
                <a:tab pos="685800" algn="l"/>
              </a:tabLst>
            </a:pPr>
            <a:r>
              <a:rPr lang="kk-KZ" sz="2400">
                <a:solidFill>
                  <a:srgbClr val="FFC000"/>
                </a:solidFill>
                <a:ea typeface="Times New Roman" pitchFamily="18" charset="0"/>
                <a:cs typeface="Arial" charset="0"/>
              </a:rPr>
              <a:t>Резидент еместердің ҚР-да тапқан табыстарынан бөлек, төлем көзіне салынатын табысына 15 пайыздық ставкамен салық салынады.</a:t>
            </a:r>
            <a:endParaRPr lang="ru-RU" sz="2400">
              <a:solidFill>
                <a:srgbClr val="FFC000"/>
              </a:solidFill>
              <a:ea typeface="Times New Roman" pitchFamily="18" charset="0"/>
              <a:cs typeface="Arial" charset="0"/>
            </a:endParaRPr>
          </a:p>
          <a:p>
            <a:pPr indent="342900" algn="just" eaLnBrk="0" hangingPunct="0">
              <a:buFontTx/>
              <a:buChar char="•"/>
              <a:tabLst>
                <a:tab pos="457200" algn="l"/>
                <a:tab pos="685800" algn="l"/>
              </a:tabLst>
            </a:pPr>
            <a:r>
              <a:rPr lang="kk-KZ" sz="2400">
                <a:solidFill>
                  <a:srgbClr val="FFC000"/>
                </a:solidFill>
                <a:ea typeface="Times New Roman" pitchFamily="18" charset="0"/>
                <a:cs typeface="Arial" charset="0"/>
              </a:rPr>
              <a:t>Салық кодексінің 192 -бабына сәйкес анықталатын тұрақты мекемелері жоқ резидент еместердің ҚР-да тапқан табысына салық кодексінің 194-бабында бекітілген ставка бойынша салық салынады.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ChangeArrowheads="1"/>
          </p:cNvSpPr>
          <p:nvPr/>
        </p:nvSpPr>
        <p:spPr bwMode="auto">
          <a:xfrm>
            <a:off x="0" y="1052513"/>
            <a:ext cx="9144000" cy="4894262"/>
          </a:xfrm>
          <a:prstGeom prst="rect">
            <a:avLst/>
          </a:prstGeom>
          <a:noFill/>
          <a:ln w="9525">
            <a:noFill/>
            <a:miter lim="800000"/>
            <a:headEnd/>
            <a:tailEnd/>
          </a:ln>
          <a:effectLst/>
        </p:spPr>
        <p:txBody>
          <a:bodyPr anchor="ctr">
            <a:spAutoFit/>
          </a:bodyPr>
          <a:lstStyle/>
          <a:p>
            <a:pPr indent="342900" algn="just">
              <a:defRPr/>
            </a:pPr>
            <a:r>
              <a:rPr lang="kk-KZ" sz="2400" b="1" dirty="0">
                <a:solidFill>
                  <a:srgbClr val="FFC000"/>
                </a:solidFill>
                <a:latin typeface="Arial" pitchFamily="34" charset="0"/>
                <a:ea typeface="Times New Roman" pitchFamily="18" charset="0"/>
                <a:cs typeface="Arial" pitchFamily="34" charset="0"/>
              </a:rPr>
              <a:t>КТС-ке қоса ҚР-да тұрақты мекеме арқылы қызмет ететін заңды тұлға – резидент еместің таза табысына салық кодексінің 199-бабында бекітілген 15 пайыздық ставка бойынша салық салынады.</a:t>
            </a:r>
            <a:endParaRPr lang="ru-RU" sz="2400" b="1" dirty="0">
              <a:solidFill>
                <a:srgbClr val="FFC000"/>
              </a:solidFill>
              <a:latin typeface="Arial" pitchFamily="34" charset="0"/>
              <a:cs typeface="Arial" pitchFamily="34" charset="0"/>
            </a:endParaRPr>
          </a:p>
          <a:p>
            <a:pPr indent="457200" algn="just" eaLnBrk="0" hangingPunct="0">
              <a:defRPr/>
            </a:pPr>
            <a:r>
              <a:rPr lang="kk-KZ" sz="2400" b="1" dirty="0">
                <a:solidFill>
                  <a:srgbClr val="FFC000"/>
                </a:solidFill>
                <a:latin typeface="Arial" pitchFamily="34" charset="0"/>
                <a:ea typeface="Times New Roman" pitchFamily="18" charset="0"/>
                <a:cs typeface="Arial" pitchFamily="34" charset="0"/>
              </a:rPr>
              <a:t>Салық төлеушi салық кезеңiнің қорытындысы бойынша корпорациялық табыс салығы бойынша түпкiлiктi есеп айырысуды (төлемдi) декларация тапсыру үшiн белгiленген мерзiмнен кейiн он жұмыс күнiнен кешiктiрмей жүзеге асырады. КТС-ын төлеудің соңғы күні болып, декларацияны тапсыру күніне байланыссыз, есеп беру жылынан кейінгі жылдың 10-сәуірі саналады.</a:t>
            </a:r>
            <a:endParaRPr lang="ru-RU" sz="2400" b="1" dirty="0">
              <a:solidFill>
                <a:srgbClr val="FFC000"/>
              </a:solidFill>
              <a:latin typeface="Arial" pitchFamily="34" charset="0"/>
              <a:cs typeface="Arial" pitchFamily="34" charset="0"/>
            </a:endParaRPr>
          </a:p>
          <a:p>
            <a:pPr indent="457200" algn="just" eaLnBrk="0" hangingPunct="0">
              <a:defRPr/>
            </a:pPr>
            <a:r>
              <a:rPr lang="kk-KZ" sz="2400" b="1" dirty="0">
                <a:solidFill>
                  <a:srgbClr val="FFC000"/>
                </a:solidFill>
                <a:latin typeface="Arial" pitchFamily="34" charset="0"/>
                <a:ea typeface="Times New Roman" pitchFamily="18" charset="0"/>
                <a:cs typeface="Arial" pitchFamily="34" charset="0"/>
              </a:rPr>
              <a:t>Күнтiзбелiк жыл корпорациялық табыс салығы үшiн салық кезеңi болып табылады. </a:t>
            </a:r>
            <a:endParaRPr lang="kk-KZ" sz="2400" b="1" dirty="0">
              <a:solidFill>
                <a:srgbClr val="FFC000"/>
              </a:solidFill>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1"/>
          <p:cNvSpPr>
            <a:spLocks noChangeArrowheads="1"/>
          </p:cNvSpPr>
          <p:nvPr/>
        </p:nvSpPr>
        <p:spPr bwMode="auto">
          <a:xfrm>
            <a:off x="179388" y="-271463"/>
            <a:ext cx="8964612" cy="6464301"/>
          </a:xfrm>
          <a:prstGeom prst="rect">
            <a:avLst/>
          </a:prstGeom>
          <a:noFill/>
          <a:ln w="9525">
            <a:noFill/>
            <a:miter lim="800000"/>
            <a:headEnd/>
            <a:tailEnd/>
          </a:ln>
          <a:effectLst/>
        </p:spPr>
        <p:txBody>
          <a:bodyPr anchor="ctr">
            <a:spAutoFit/>
          </a:bodyPr>
          <a:lstStyle/>
          <a:p>
            <a:pPr indent="342900">
              <a:defRPr/>
            </a:pPr>
            <a:endParaRPr lang="kk-KZ" sz="2800" b="1" i="1" dirty="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indent="342900">
              <a:defRPr/>
            </a:pPr>
            <a:r>
              <a:rPr lang="kk-KZ" sz="2800" b="1" i="1" dirty="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2. Есеп құжаттарын құру және сақтау</a:t>
            </a:r>
          </a:p>
          <a:p>
            <a:pPr indent="342900">
              <a:defRPr/>
            </a:pPr>
            <a:endParaRPr lang="kk-KZ" sz="2000" b="1" dirty="0">
              <a:solidFill>
                <a:srgbClr val="FFC000"/>
              </a:solidFill>
              <a:latin typeface="Arial" pitchFamily="34" charset="0"/>
              <a:cs typeface="Arial" pitchFamily="34" charset="0"/>
            </a:endParaRPr>
          </a:p>
          <a:p>
            <a:pPr indent="342900">
              <a:defRPr/>
            </a:pPr>
            <a:endParaRPr lang="ru-RU" sz="2000" dirty="0">
              <a:solidFill>
                <a:srgbClr val="FFC000"/>
              </a:solidFill>
              <a:latin typeface="Arial" pitchFamily="34" charset="0"/>
              <a:cs typeface="Arial" pitchFamily="34" charset="0"/>
            </a:endParaRPr>
          </a:p>
          <a:p>
            <a:pPr indent="342900" eaLnBrk="0" hangingPunct="0">
              <a:defRPr/>
            </a:pPr>
            <a:r>
              <a:rPr lang="kk-KZ" sz="2000" dirty="0">
                <a:solidFill>
                  <a:srgbClr val="FFC000"/>
                </a:solidFill>
                <a:latin typeface="Arial" pitchFamily="34" charset="0"/>
                <a:ea typeface="Times New Roman" pitchFamily="18" charset="0"/>
                <a:cs typeface="Arial" pitchFamily="34" charset="0"/>
              </a:rPr>
              <a:t>Декларацияда көрсетілген мәліметтер есеп құжаттарында көрсетілуі тиіс. Салық заңдарында бекітілгендей, заңды тұлғаның есеп құжаттарын сақтау мерзімі 5 жыл. Декларацияда көрсетілген табыстар, шығыстар және жеңілдіктер жайлы мәліметтерді растайтын құжаттарды салық төлеушілер осы декларацияның құрылған күнінен бастап 5 жыл ішінде сақтауға міндетті. Бекітілген активтердің бастапқы және ағымдағы құнын растайтын құжаттар салық салу мақсатында бүкіл амортизациялық кезең ішінде сақталуы тиіс. Лизингке алынған негізгі құралдар бойынша құжаттар лизингтік келісім-шарттың қызмет ету мерзіміне дейін сақталуы тиіс.</a:t>
            </a:r>
            <a:endParaRPr lang="ru-RU" sz="2000" dirty="0">
              <a:solidFill>
                <a:srgbClr val="FFC000"/>
              </a:solidFill>
              <a:latin typeface="Arial" pitchFamily="34" charset="0"/>
              <a:cs typeface="Arial" pitchFamily="34" charset="0"/>
            </a:endParaRPr>
          </a:p>
          <a:p>
            <a:pPr indent="342900" eaLnBrk="0" hangingPunct="0">
              <a:defRPr/>
            </a:pPr>
            <a:r>
              <a:rPr lang="kk-KZ" sz="2000" dirty="0">
                <a:solidFill>
                  <a:srgbClr val="FFC000"/>
                </a:solidFill>
                <a:latin typeface="Arial" pitchFamily="34" charset="0"/>
                <a:ea typeface="Times New Roman" pitchFamily="18" charset="0"/>
                <a:cs typeface="Arial" pitchFamily="34" charset="0"/>
              </a:rPr>
              <a:t>Сондай-ақ барлық тапсырылған декларациялардың екінші көшірмесін сақтау керек, бұл келесі кезеңдерге декларация құру кезінде қажет болады.</a:t>
            </a:r>
            <a:endParaRPr lang="ru-RU" sz="2000" dirty="0">
              <a:solidFill>
                <a:srgbClr val="FFC000"/>
              </a:solidFill>
              <a:latin typeface="Arial" pitchFamily="34" charset="0"/>
              <a:cs typeface="Arial" pitchFamily="34" charset="0"/>
            </a:endParaRPr>
          </a:p>
          <a:p>
            <a:pPr indent="342900" eaLnBrk="0" hangingPunct="0">
              <a:defRPr/>
            </a:pPr>
            <a:r>
              <a:rPr lang="kk-KZ" sz="2000" dirty="0">
                <a:solidFill>
                  <a:srgbClr val="FFC000"/>
                </a:solidFill>
                <a:latin typeface="Arial" pitchFamily="34" charset="0"/>
                <a:ea typeface="Times New Roman" pitchFamily="18" charset="0"/>
                <a:cs typeface="Arial" pitchFamily="34" charset="0"/>
              </a:rPr>
              <a:t>Шет тілдерінде жазылған есеп құжаттары салық органдарының талаптары бойынша қазақ және орыс тілдеріне аударылуы тиіс.</a:t>
            </a:r>
            <a:endParaRPr lang="ru-RU" sz="2000" dirty="0">
              <a:solidFill>
                <a:srgbClr val="FFC000"/>
              </a:solidFill>
              <a:latin typeface="Arial" pitchFamily="34" charset="0"/>
              <a:cs typeface="Arial" pitchFamily="34" charset="0"/>
            </a:endParaRPr>
          </a:p>
          <a:p>
            <a:pPr indent="342900" eaLnBrk="0" hangingPunct="0">
              <a:defRPr/>
            </a:pPr>
            <a:endParaRPr lang="ru-RU"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1"/>
          <p:cNvSpPr>
            <a:spLocks noChangeArrowheads="1"/>
          </p:cNvSpPr>
          <p:nvPr/>
        </p:nvSpPr>
        <p:spPr bwMode="auto">
          <a:xfrm>
            <a:off x="0" y="-862013"/>
            <a:ext cx="9144000" cy="7170738"/>
          </a:xfrm>
          <a:prstGeom prst="rect">
            <a:avLst/>
          </a:prstGeom>
          <a:noFill/>
          <a:ln w="9525">
            <a:noFill/>
            <a:miter lim="800000"/>
            <a:headEnd/>
            <a:tailEnd/>
          </a:ln>
          <a:effectLst/>
        </p:spPr>
        <p:txBody>
          <a:bodyPr anchor="ctr">
            <a:spAutoFit/>
          </a:bodyPr>
          <a:lstStyle/>
          <a:p>
            <a:pPr indent="342900" algn="ctr">
              <a:defRPr/>
            </a:pPr>
            <a:endParaRPr lang="kk-KZ" sz="2800" b="1" i="1" dirty="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indent="342900" algn="ctr">
              <a:defRPr/>
            </a:pPr>
            <a:endParaRPr lang="kk-KZ" sz="2800" b="1" i="1" dirty="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indent="342900" algn="ctr">
              <a:defRPr/>
            </a:pPr>
            <a:endParaRPr lang="kk-KZ" sz="2800" b="1" i="1" dirty="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indent="342900" algn="ctr">
              <a:defRPr/>
            </a:pPr>
            <a:r>
              <a:rPr lang="kk-KZ" sz="2800" b="1" i="1" dirty="0">
                <a:solidFill>
                  <a:srgbClr val="FFC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3. КТС бойынша аванстық төлемдер</a:t>
            </a:r>
          </a:p>
          <a:p>
            <a:pPr indent="342900" algn="ctr">
              <a:defRPr/>
            </a:pPr>
            <a:endParaRPr lang="ru-RU" sz="2800" i="1" dirty="0">
              <a:solidFill>
                <a:srgbClr val="FFC000"/>
              </a:solidFill>
              <a:effectLst>
                <a:outerShdw blurRad="38100" dist="38100" dir="2700000" algn="tl">
                  <a:srgbClr val="000000">
                    <a:alpha val="43137"/>
                  </a:srgbClr>
                </a:outerShdw>
              </a:effectLst>
              <a:latin typeface="Arial" pitchFamily="34" charset="0"/>
              <a:cs typeface="Arial" pitchFamily="34" charset="0"/>
            </a:endParaRPr>
          </a:p>
          <a:p>
            <a:pPr indent="457200" algn="just" eaLnBrk="0" hangingPunct="0">
              <a:defRPr/>
            </a:pPr>
            <a:r>
              <a:rPr lang="kk-KZ" sz="2000" dirty="0">
                <a:solidFill>
                  <a:srgbClr val="FFC000"/>
                </a:solidFill>
                <a:latin typeface="Arial" pitchFamily="34" charset="0"/>
                <a:ea typeface="Times New Roman" pitchFamily="18" charset="0"/>
                <a:cs typeface="Arial" pitchFamily="34" charset="0"/>
              </a:rPr>
              <a:t>Корпорациялық табыс салығы бойынша декларация тапсырылғаннан кейiн төленуге тиiс аванстық төлемдер сомаларының есебiн есепті салық кезеңінің 2,3,4 тоқсандары  үшін  салық төлеушi декларацияны тапсырған күннен бастап  күнтізбелік жиырма  күн iшiнде табыс етедi. </a:t>
            </a:r>
            <a:endParaRPr lang="ru-RU" sz="2000" dirty="0">
              <a:solidFill>
                <a:srgbClr val="FFC000"/>
              </a:solidFill>
              <a:latin typeface="Arial" pitchFamily="34" charset="0"/>
              <a:cs typeface="Arial" pitchFamily="34" charset="0"/>
            </a:endParaRPr>
          </a:p>
          <a:p>
            <a:pPr indent="457200" algn="just" eaLnBrk="0" hangingPunct="0">
              <a:defRPr/>
            </a:pPr>
            <a:r>
              <a:rPr lang="kk-KZ" sz="2000" dirty="0">
                <a:solidFill>
                  <a:srgbClr val="FFC000"/>
                </a:solidFill>
                <a:latin typeface="Arial" pitchFamily="34" charset="0"/>
                <a:ea typeface="Times New Roman" pitchFamily="18" charset="0"/>
                <a:cs typeface="Arial" pitchFamily="34" charset="0"/>
              </a:rPr>
              <a:t>Салық кезеңiнiң қорытындысы бойынша залал шеккен немесе салық салынатын табысы жоқ салық төлеушiлер корпорациялық табыс салығы бойынша декларация тапсырған күннен бастап күнтізбелік жиырма  күн ішінде, сондай-ақ жаңадан құрылған салық төлеушілер құрылған күннен бастап күнтізбелік жиырма  күнi iшiнде салық кезеңi iшiнде төленуге тиiс аванстық төлемдердiң болжамды сомасының есебiн салық органына табыс етуге мiндеттi. </a:t>
            </a:r>
            <a:endParaRPr lang="ru-RU" sz="2000" dirty="0">
              <a:solidFill>
                <a:srgbClr val="FFC000"/>
              </a:solidFill>
              <a:latin typeface="Arial" pitchFamily="34" charset="0"/>
              <a:cs typeface="Arial" pitchFamily="34" charset="0"/>
            </a:endParaRPr>
          </a:p>
          <a:p>
            <a:pPr indent="457200" algn="just" eaLnBrk="0" hangingPunct="0">
              <a:defRPr/>
            </a:pPr>
            <a:r>
              <a:rPr lang="kk-KZ" sz="2000" dirty="0">
                <a:solidFill>
                  <a:srgbClr val="FFC000"/>
                </a:solidFill>
                <a:latin typeface="Arial" pitchFamily="34" charset="0"/>
                <a:ea typeface="Times New Roman" pitchFamily="18" charset="0"/>
                <a:cs typeface="Arial" pitchFamily="34" charset="0"/>
              </a:rPr>
              <a:t>Салық төлеушi салық кезеңi iшiнде, өткен салық кезеңi үшiн декларация тапсырғанға дейiн төленуге тиiс аванстық төлемдердiң сомаларын қоспағанда, түзетудің себептерiн жазбаша негiздей отырып, салық кезеңiнiң алдағы айлары үшiн аванстық төлемдер сомаларының түзетiлген есебiн беруге құқылы.</a:t>
            </a:r>
            <a:endParaRPr lang="ru-RU" sz="2000" dirty="0">
              <a:solidFill>
                <a:srgbClr val="FFC000"/>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708025"/>
            <a:ext cx="9144000" cy="3786188"/>
          </a:xfrm>
          <a:prstGeom prst="rect">
            <a:avLst/>
          </a:prstGeom>
          <a:noFill/>
          <a:ln w="9525">
            <a:noFill/>
            <a:miter lim="800000"/>
            <a:headEnd/>
            <a:tailEnd/>
          </a:ln>
        </p:spPr>
        <p:txBody>
          <a:bodyPr anchor="ctr">
            <a:spAutoFit/>
          </a:bodyPr>
          <a:lstStyle/>
          <a:p>
            <a:pPr indent="342900" algn="just"/>
            <a:r>
              <a:rPr lang="kk-KZ" sz="2400" dirty="0">
                <a:solidFill>
                  <a:srgbClr val="FFC000"/>
                </a:solidFill>
                <a:ea typeface="Times New Roman" pitchFamily="18" charset="0"/>
                <a:cs typeface="Arial" charset="0"/>
              </a:rPr>
              <a:t>Салық кезеңі ішінде салық төлеушілер КТС-ын аванстық төлемдер енгізу арқылы төлейді.</a:t>
            </a:r>
            <a:endParaRPr lang="ru-RU" sz="2400" dirty="0">
              <a:solidFill>
                <a:srgbClr val="FFC000"/>
              </a:solidFill>
              <a:ea typeface="Times New Roman" pitchFamily="18" charset="0"/>
              <a:cs typeface="Arial" charset="0"/>
            </a:endParaRPr>
          </a:p>
          <a:p>
            <a:pPr indent="342900" algn="just" eaLnBrk="0" hangingPunct="0"/>
            <a:r>
              <a:rPr lang="kk-KZ" sz="2400" dirty="0">
                <a:solidFill>
                  <a:srgbClr val="FFC000"/>
                </a:solidFill>
                <a:ea typeface="Times New Roman" pitchFamily="18" charset="0"/>
                <a:cs typeface="Arial" charset="0"/>
              </a:rPr>
              <a:t>Аванстық төлемдердің сомасы салық жылы ішіндегі болжамды КТС сомасының 1/12 бөлігін құрайды. Салық төлеушілер аванстық төлемдерді бюджетке ай сайын, осы айдың 25-нан кешіктірмей төлеуге міндетті.</a:t>
            </a:r>
            <a:endParaRPr lang="ru-RU" sz="2400" dirty="0">
              <a:solidFill>
                <a:srgbClr val="FFC000"/>
              </a:solidFill>
              <a:ea typeface="Times New Roman" pitchFamily="18" charset="0"/>
              <a:cs typeface="Arial" charset="0"/>
            </a:endParaRPr>
          </a:p>
          <a:p>
            <a:pPr indent="342900" algn="just" eaLnBrk="0" hangingPunct="0"/>
            <a:r>
              <a:rPr lang="kk-KZ" sz="2400">
                <a:solidFill>
                  <a:srgbClr val="FFC000"/>
                </a:solidFill>
                <a:ea typeface="Times New Roman" pitchFamily="18" charset="0"/>
                <a:cs typeface="Arial" charset="0"/>
              </a:rPr>
              <a:t>Салық төлеуші КТС бойынша декларацияны тапсырған  кейінгі кезең үшін төлеуге жататын КТС   аванстық төлемдер сомасының қосымша есебін  салық </a:t>
            </a:r>
            <a:r>
              <a:rPr lang="kk-KZ" sz="2000">
                <a:solidFill>
                  <a:srgbClr val="FFC000"/>
                </a:solidFill>
                <a:ea typeface="Times New Roman" pitchFamily="18" charset="0"/>
                <a:cs typeface="Arial" charset="0"/>
              </a:rPr>
              <a:t>кезеңінің</a:t>
            </a:r>
            <a:r>
              <a:rPr lang="kk-KZ" sz="2400">
                <a:solidFill>
                  <a:srgbClr val="FFC000"/>
                </a:solidFill>
                <a:ea typeface="Times New Roman" pitchFamily="18" charset="0"/>
                <a:cs typeface="Arial" charset="0"/>
              </a:rPr>
              <a:t> 20-желтоқсанға дейін табыс етілуі тиіс.</a:t>
            </a:r>
          </a:p>
        </p:txBody>
      </p:sp>
      <p:pic>
        <p:nvPicPr>
          <p:cNvPr id="3" name="Picture 24"/>
          <p:cNvPicPr>
            <a:picLocks noChangeAspect="1" noChangeArrowheads="1"/>
          </p:cNvPicPr>
          <p:nvPr/>
        </p:nvPicPr>
        <p:blipFill>
          <a:blip r:embed="rId2" cstate="print"/>
          <a:srcRect/>
          <a:stretch>
            <a:fillRect/>
          </a:stretch>
        </p:blipFill>
        <p:spPr bwMode="auto">
          <a:xfrm>
            <a:off x="3851275" y="4437063"/>
            <a:ext cx="2449513" cy="21637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28</TotalTime>
  <Words>648</Words>
  <Application>Microsoft Office PowerPoint</Application>
  <PresentationFormat>Экран (4:3)</PresentationFormat>
  <Paragraphs>43</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Амина</dc:creator>
  <cp:lastModifiedBy>Dias Baken</cp:lastModifiedBy>
  <cp:revision>5</cp:revision>
  <dcterms:created xsi:type="dcterms:W3CDTF">2011-10-21T09:17:43Z</dcterms:created>
  <dcterms:modified xsi:type="dcterms:W3CDTF">2020-09-12T17:06:16Z</dcterms:modified>
</cp:coreProperties>
</file>